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1" autoAdjust="0"/>
  </p:normalViewPr>
  <p:slideViewPr>
    <p:cSldViewPr>
      <p:cViewPr varScale="1">
        <p:scale>
          <a:sx n="75" d="100"/>
          <a:sy n="75" d="100"/>
        </p:scale>
        <p:origin x="-101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230CEF8-0713-4BE8-8BA9-C23737621C1D}" type="datetimeFigureOut">
              <a:rPr lang="en-US" smtClean="0"/>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3721832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30CEF8-0713-4BE8-8BA9-C23737621C1D}" type="datetimeFigureOut">
              <a:rPr lang="en-US" smtClean="0"/>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1348577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30CEF8-0713-4BE8-8BA9-C23737621C1D}" type="datetimeFigureOut">
              <a:rPr lang="en-US" smtClean="0"/>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157734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30CEF8-0713-4BE8-8BA9-C23737621C1D}" type="datetimeFigureOut">
              <a:rPr lang="en-US" smtClean="0"/>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422186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30CEF8-0713-4BE8-8BA9-C23737621C1D}" type="datetimeFigureOut">
              <a:rPr lang="en-US" smtClean="0"/>
              <a:t>3/5/2013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2877163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230CEF8-0713-4BE8-8BA9-C23737621C1D}" type="datetimeFigureOut">
              <a:rPr lang="en-US" smtClean="0"/>
              <a:t>3/5/2013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687599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230CEF8-0713-4BE8-8BA9-C23737621C1D}" type="datetimeFigureOut">
              <a:rPr lang="en-US" smtClean="0"/>
              <a:t>3/5/2013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1692277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230CEF8-0713-4BE8-8BA9-C23737621C1D}" type="datetimeFigureOut">
              <a:rPr lang="en-US" smtClean="0"/>
              <a:t>3/5/2013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107454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0CEF8-0713-4BE8-8BA9-C23737621C1D}" type="datetimeFigureOut">
              <a:rPr lang="en-US" smtClean="0"/>
              <a:t>3/5/2013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830764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30CEF8-0713-4BE8-8BA9-C23737621C1D}" type="datetimeFigureOut">
              <a:rPr lang="en-US" smtClean="0"/>
              <a:t>3/5/2013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1890605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30CEF8-0713-4BE8-8BA9-C23737621C1D}" type="datetimeFigureOut">
              <a:rPr lang="en-US" smtClean="0"/>
              <a:t>3/5/2013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497D2-94D6-43C2-A186-90E72A54BD35}" type="slidenum">
              <a:rPr lang="en-US" smtClean="0"/>
              <a:t>‹#›</a:t>
            </a:fld>
            <a:endParaRPr lang="en-US"/>
          </a:p>
        </p:txBody>
      </p:sp>
    </p:spTree>
    <p:extLst>
      <p:ext uri="{BB962C8B-B14F-4D97-AF65-F5344CB8AC3E}">
        <p14:creationId xmlns:p14="http://schemas.microsoft.com/office/powerpoint/2010/main" val="462944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0CEF8-0713-4BE8-8BA9-C23737621C1D}" type="datetimeFigureOut">
              <a:rPr lang="en-US" smtClean="0"/>
              <a:t>3/5/2013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E497D2-94D6-43C2-A186-90E72A54BD35}" type="slidenum">
              <a:rPr lang="en-US" smtClean="0"/>
              <a:t>‹#›</a:t>
            </a:fld>
            <a:endParaRPr lang="en-US"/>
          </a:p>
        </p:txBody>
      </p:sp>
    </p:spTree>
    <p:extLst>
      <p:ext uri="{BB962C8B-B14F-4D97-AF65-F5344CB8AC3E}">
        <p14:creationId xmlns:p14="http://schemas.microsoft.com/office/powerpoint/2010/main" val="2988079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nitinol.com/nitinol-university/open-stent-design/introducing-open-stent-design"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bonsig/open-stent/" TargetMode="External"/><Relationship Id="rId2" Type="http://schemas.openxmlformats.org/officeDocument/2006/relationships/hyperlink" Target="http://www.nitinol.com/nitinol-university/open-stent-design/introducing-open-stent-design" TargetMode="External"/><Relationship Id="rId1" Type="http://schemas.openxmlformats.org/officeDocument/2006/relationships/slideLayout" Target="../slideLayouts/slideLayout7.xml"/><Relationship Id="rId4" Type="http://schemas.openxmlformats.org/officeDocument/2006/relationships/hyperlink" Target="http://www.teckna3d.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04800"/>
            <a:ext cx="7772400" cy="1470025"/>
          </a:xfrm>
        </p:spPr>
        <p:txBody>
          <a:bodyPr>
            <a:normAutofit/>
          </a:bodyPr>
          <a:lstStyle/>
          <a:p>
            <a:pPr algn="l"/>
            <a:r>
              <a:rPr lang="en-US" sz="2400" dirty="0" smtClean="0">
                <a:latin typeface="Arial Unicode MS" pitchFamily="34" charset="-128"/>
                <a:ea typeface="Arial Unicode MS" pitchFamily="34" charset="-128"/>
                <a:cs typeface="Arial Unicode MS" pitchFamily="34" charset="-128"/>
              </a:rPr>
              <a:t>Pro/Engineer CAD model for the Open Stent project</a:t>
            </a:r>
            <a:br>
              <a:rPr lang="en-US" sz="2400" dirty="0" smtClean="0">
                <a:latin typeface="Arial Unicode MS" pitchFamily="34" charset="-128"/>
                <a:ea typeface="Arial Unicode MS" pitchFamily="34" charset="-128"/>
                <a:cs typeface="Arial Unicode MS" pitchFamily="34" charset="-128"/>
              </a:rPr>
            </a:br>
            <a:r>
              <a:rPr lang="en-US" sz="2400" dirty="0" smtClean="0">
                <a:latin typeface="Arial Unicode MS" pitchFamily="34" charset="-128"/>
                <a:ea typeface="Arial Unicode MS" pitchFamily="34" charset="-128"/>
                <a:cs typeface="Arial Unicode MS" pitchFamily="34" charset="-128"/>
              </a:rPr>
              <a:t>prepared by: Erik Smith of </a:t>
            </a:r>
            <a:r>
              <a:rPr lang="en-US" sz="2400" dirty="0" err="1" smtClean="0">
                <a:latin typeface="Arial Unicode MS" pitchFamily="34" charset="-128"/>
                <a:ea typeface="Arial Unicode MS" pitchFamily="34" charset="-128"/>
                <a:cs typeface="Arial Unicode MS" pitchFamily="34" charset="-128"/>
              </a:rPr>
              <a:t>Teckna</a:t>
            </a:r>
            <a:r>
              <a:rPr lang="en-US" sz="2400" dirty="0" smtClean="0">
                <a:latin typeface="Arial Unicode MS" pitchFamily="34" charset="-128"/>
                <a:ea typeface="Arial Unicode MS" pitchFamily="34" charset="-128"/>
                <a:cs typeface="Arial Unicode MS" pitchFamily="34" charset="-128"/>
              </a:rPr>
              <a:t> Inc</a:t>
            </a:r>
            <a:r>
              <a:rPr lang="en-US" sz="2400" dirty="0" smtClean="0">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a:t>
            </a:r>
            <a:r>
              <a:rPr lang="en-US" sz="2800" dirty="0" smtClean="0"/>
              <a:t/>
            </a:r>
            <a:br>
              <a:rPr lang="en-US" sz="2800" dirty="0" smtClean="0"/>
            </a:br>
            <a:r>
              <a:rPr lang="en-US" sz="1800" dirty="0" smtClean="0"/>
              <a:t>http://www.teckna3d.com</a:t>
            </a:r>
            <a:endParaRPr lang="en-US" sz="1800" dirty="0"/>
          </a:p>
        </p:txBody>
      </p:sp>
      <p:sp>
        <p:nvSpPr>
          <p:cNvPr id="3" name="Subtitle 2"/>
          <p:cNvSpPr>
            <a:spLocks noGrp="1"/>
          </p:cNvSpPr>
          <p:nvPr>
            <p:ph type="subTitle" idx="1"/>
          </p:nvPr>
        </p:nvSpPr>
        <p:spPr>
          <a:xfrm>
            <a:off x="304800" y="2590800"/>
            <a:ext cx="8229600" cy="3886200"/>
          </a:xfrm>
        </p:spPr>
        <p:txBody>
          <a:bodyPr>
            <a:normAutofit/>
          </a:bodyPr>
          <a:lstStyle/>
          <a:p>
            <a:r>
              <a:rPr lang="en-US" sz="2000" dirty="0" smtClean="0"/>
              <a:t>All data used to develop the work shown here was provided by NDC’s Open Stent website. Please follow the link below for more information about the open stent project as well as an extensive amount of technical information on the design, materials &amp; manufacture of medical stents:</a:t>
            </a:r>
          </a:p>
          <a:p>
            <a:pPr algn="l"/>
            <a:endParaRPr lang="en-US" sz="2000" dirty="0" smtClean="0"/>
          </a:p>
          <a:p>
            <a:pPr algn="l"/>
            <a:r>
              <a:rPr lang="en-US" sz="1600" dirty="0" smtClean="0">
                <a:hlinkClick r:id="rId2"/>
              </a:rPr>
              <a:t>http://www.nitinol.com/nitinol-university/open-stent-design/introducing-open-stent-design</a:t>
            </a:r>
            <a:endParaRPr lang="en-US" sz="1600" dirty="0" smtClean="0"/>
          </a:p>
          <a:p>
            <a:pPr algn="l"/>
            <a:endParaRPr lang="en-US" sz="2400" dirty="0"/>
          </a:p>
          <a:p>
            <a:r>
              <a:rPr lang="en-US" sz="2000" dirty="0" smtClean="0"/>
              <a:t>I would like to express my sincere gratitude to Mr. Craig </a:t>
            </a:r>
            <a:r>
              <a:rPr lang="en-US" sz="2000" dirty="0" err="1" smtClean="0"/>
              <a:t>Bonsignore</a:t>
            </a:r>
            <a:r>
              <a:rPr lang="en-US" sz="2000" dirty="0" smtClean="0"/>
              <a:t>  of NDC Corporation for providing this information and his encouragement of my efforts to develop this model. I hope it can be of some use to the Open Stent project and  in the Pro/Engineer circles of medical device development.</a:t>
            </a:r>
            <a:endParaRPr lang="en-US"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677473"/>
            <a:ext cx="3352800" cy="68472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3800" y="1563998"/>
            <a:ext cx="2209800" cy="9506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9800" y="1371600"/>
            <a:ext cx="1905000" cy="1181396"/>
          </a:xfrm>
          <a:prstGeom prst="rect">
            <a:avLst/>
          </a:prstGeom>
        </p:spPr>
      </p:pic>
    </p:spTree>
    <p:extLst>
      <p:ext uri="{BB962C8B-B14F-4D97-AF65-F5344CB8AC3E}">
        <p14:creationId xmlns:p14="http://schemas.microsoft.com/office/powerpoint/2010/main" val="279943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70" y="1524000"/>
            <a:ext cx="8862060" cy="4259580"/>
          </a:xfrm>
          <a:prstGeom prst="rect">
            <a:avLst/>
          </a:prstGeom>
        </p:spPr>
      </p:pic>
    </p:spTree>
    <p:extLst>
      <p:ext uri="{BB962C8B-B14F-4D97-AF65-F5344CB8AC3E}">
        <p14:creationId xmlns:p14="http://schemas.microsoft.com/office/powerpoint/2010/main" val="509581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122" y="2895600"/>
            <a:ext cx="4713379" cy="3737724"/>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837" y="457200"/>
            <a:ext cx="4063663" cy="15932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16" y="2162193"/>
            <a:ext cx="4013384" cy="2895520"/>
          </a:xfrm>
          <a:prstGeom prst="rect">
            <a:avLst/>
          </a:prstGeom>
        </p:spPr>
      </p:pic>
      <p:sp>
        <p:nvSpPr>
          <p:cNvPr id="5" name="TextBox 4"/>
          <p:cNvSpPr txBox="1"/>
          <p:nvPr/>
        </p:nvSpPr>
        <p:spPr>
          <a:xfrm>
            <a:off x="4699000" y="1643011"/>
            <a:ext cx="3886200" cy="707886"/>
          </a:xfrm>
          <a:prstGeom prst="rect">
            <a:avLst/>
          </a:prstGeom>
          <a:noFill/>
        </p:spPr>
        <p:txBody>
          <a:bodyPr wrap="square" rtlCol="0">
            <a:spAutoFit/>
          </a:bodyPr>
          <a:lstStyle/>
          <a:p>
            <a:pPr algn="ctr"/>
            <a:r>
              <a:rPr lang="en-US" sz="2000" dirty="0" smtClean="0"/>
              <a:t>Datum surface can be flexed through a range of different values</a:t>
            </a:r>
            <a:endParaRPr lang="en-US" sz="2000" dirty="0"/>
          </a:p>
        </p:txBody>
      </p:sp>
    </p:spTree>
    <p:extLst>
      <p:ext uri="{BB962C8B-B14F-4D97-AF65-F5344CB8AC3E}">
        <p14:creationId xmlns:p14="http://schemas.microsoft.com/office/powerpoint/2010/main" val="302377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295400"/>
            <a:ext cx="6670179" cy="5410200"/>
          </a:xfrm>
          <a:prstGeom prst="rect">
            <a:avLst/>
          </a:prstGeom>
        </p:spPr>
      </p:pic>
      <p:sp>
        <p:nvSpPr>
          <p:cNvPr id="3" name="TextBox 2"/>
          <p:cNvSpPr txBox="1"/>
          <p:nvPr/>
        </p:nvSpPr>
        <p:spPr>
          <a:xfrm>
            <a:off x="1066800" y="141982"/>
            <a:ext cx="6172200" cy="1077218"/>
          </a:xfrm>
          <a:prstGeom prst="rect">
            <a:avLst/>
          </a:prstGeom>
          <a:noFill/>
        </p:spPr>
        <p:txBody>
          <a:bodyPr wrap="square" rtlCol="0">
            <a:spAutoFit/>
          </a:bodyPr>
          <a:lstStyle/>
          <a:p>
            <a:r>
              <a:rPr lang="en-US" sz="1600" dirty="0" smtClean="0">
                <a:solidFill>
                  <a:schemeClr val="tx1">
                    <a:lumMod val="95000"/>
                    <a:lumOff val="5000"/>
                  </a:schemeClr>
                </a:solidFill>
              </a:rPr>
              <a:t>Pattern procedure </a:t>
            </a:r>
          </a:p>
          <a:p>
            <a:pPr marL="342900" indent="-342900">
              <a:buFont typeface="+mj-lt"/>
              <a:buAutoNum type="arabicPeriod"/>
            </a:pPr>
            <a:r>
              <a:rPr lang="en-US" sz="1600" dirty="0" smtClean="0">
                <a:solidFill>
                  <a:schemeClr val="tx1">
                    <a:lumMod val="95000"/>
                    <a:lumOff val="5000"/>
                  </a:schemeClr>
                </a:solidFill>
              </a:rPr>
              <a:t>Use geometry selector and select the fill surface</a:t>
            </a:r>
          </a:p>
          <a:p>
            <a:pPr marL="342900" indent="-342900">
              <a:buFont typeface="+mj-lt"/>
              <a:buAutoNum type="arabicPeriod"/>
            </a:pPr>
            <a:r>
              <a:rPr lang="en-US" sz="1600" dirty="0" smtClean="0">
                <a:solidFill>
                  <a:schemeClr val="tx1">
                    <a:lumMod val="95000"/>
                    <a:lumOff val="5000"/>
                  </a:schemeClr>
                </a:solidFill>
              </a:rPr>
              <a:t>Select “Edit/Geometry Pattern/Point”</a:t>
            </a:r>
          </a:p>
          <a:p>
            <a:pPr marL="342900" indent="-342900">
              <a:buFont typeface="+mj-lt"/>
              <a:buAutoNum type="arabicPeriod"/>
            </a:pPr>
            <a:r>
              <a:rPr lang="en-US" sz="1600" dirty="0" smtClean="0">
                <a:solidFill>
                  <a:schemeClr val="tx1">
                    <a:lumMod val="95000"/>
                    <a:lumOff val="5000"/>
                  </a:schemeClr>
                </a:solidFill>
              </a:rPr>
              <a:t>Create sketch of points to use</a:t>
            </a:r>
            <a:endParaRPr lang="en-US" sz="1600" dirty="0">
              <a:solidFill>
                <a:schemeClr val="tx1">
                  <a:lumMod val="95000"/>
                  <a:lumOff val="5000"/>
                </a:schemeClr>
              </a:solidFill>
            </a:endParaRPr>
          </a:p>
        </p:txBody>
      </p:sp>
      <p:sp>
        <p:nvSpPr>
          <p:cNvPr id="7" name="Rectangle 6"/>
          <p:cNvSpPr/>
          <p:nvPr/>
        </p:nvSpPr>
        <p:spPr>
          <a:xfrm>
            <a:off x="5753100" y="3048000"/>
            <a:ext cx="3200400" cy="259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The point pattern feature allows the  length of the fill feature to update the pattern instancing without the use of a calculation or relation. There are 5 instances in the length or X direction but this can be varied  depending on the number of sketched points.</a:t>
            </a:r>
          </a:p>
          <a:p>
            <a:endParaRPr lang="en-US" sz="1400" dirty="0"/>
          </a:p>
          <a:p>
            <a:r>
              <a:rPr lang="en-US" sz="1400" dirty="0" smtClean="0"/>
              <a:t>There needs to be  exactly 7 instances in the  Y direction. This number is related to the number N and the way the unit cell was sketched.</a:t>
            </a:r>
            <a:endParaRPr lang="en-US" sz="1400" dirty="0"/>
          </a:p>
        </p:txBody>
      </p:sp>
    </p:spTree>
    <p:extLst>
      <p:ext uri="{BB962C8B-B14F-4D97-AF65-F5344CB8AC3E}">
        <p14:creationId xmlns:p14="http://schemas.microsoft.com/office/powerpoint/2010/main" val="345949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25388"/>
            <a:ext cx="9144000" cy="5656484"/>
          </a:xfrm>
          <a:prstGeom prst="rect">
            <a:avLst/>
          </a:prstGeom>
        </p:spPr>
      </p:pic>
      <p:sp>
        <p:nvSpPr>
          <p:cNvPr id="3" name="TextBox 2"/>
          <p:cNvSpPr txBox="1"/>
          <p:nvPr/>
        </p:nvSpPr>
        <p:spPr>
          <a:xfrm>
            <a:off x="2133600" y="381000"/>
            <a:ext cx="3733800" cy="369332"/>
          </a:xfrm>
          <a:prstGeom prst="rect">
            <a:avLst/>
          </a:prstGeom>
          <a:noFill/>
        </p:spPr>
        <p:txBody>
          <a:bodyPr wrap="square" rtlCol="0">
            <a:spAutoFit/>
          </a:bodyPr>
          <a:lstStyle/>
          <a:p>
            <a:r>
              <a:rPr lang="en-US" dirty="0" smtClean="0"/>
              <a:t>Details of sketched point pattern</a:t>
            </a:r>
            <a:endParaRPr lang="en-US" dirty="0"/>
          </a:p>
        </p:txBody>
      </p:sp>
    </p:spTree>
    <p:extLst>
      <p:ext uri="{BB962C8B-B14F-4D97-AF65-F5344CB8AC3E}">
        <p14:creationId xmlns:p14="http://schemas.microsoft.com/office/powerpoint/2010/main" val="39306009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 y="1253490"/>
            <a:ext cx="9006840" cy="4351020"/>
          </a:xfrm>
          <a:prstGeom prst="rect">
            <a:avLst/>
          </a:prstGeom>
        </p:spPr>
      </p:pic>
      <p:sp>
        <p:nvSpPr>
          <p:cNvPr id="3" name="TextBox 2"/>
          <p:cNvSpPr txBox="1"/>
          <p:nvPr/>
        </p:nvSpPr>
        <p:spPr>
          <a:xfrm>
            <a:off x="1447800" y="563264"/>
            <a:ext cx="5715000" cy="461665"/>
          </a:xfrm>
          <a:prstGeom prst="rect">
            <a:avLst/>
          </a:prstGeom>
          <a:noFill/>
        </p:spPr>
        <p:txBody>
          <a:bodyPr wrap="square" rtlCol="0">
            <a:spAutoFit/>
          </a:bodyPr>
          <a:lstStyle/>
          <a:p>
            <a:r>
              <a:rPr lang="en-US" sz="2400" dirty="0" smtClean="0"/>
              <a:t>Your patterned surfaces should look like this:</a:t>
            </a:r>
            <a:endParaRPr lang="en-US" sz="2400" dirty="0"/>
          </a:p>
        </p:txBody>
      </p:sp>
    </p:spTree>
    <p:extLst>
      <p:ext uri="{BB962C8B-B14F-4D97-AF65-F5344CB8AC3E}">
        <p14:creationId xmlns:p14="http://schemas.microsoft.com/office/powerpoint/2010/main" val="1817862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80999"/>
            <a:ext cx="4191000" cy="6076313"/>
          </a:xfrm>
          <a:prstGeom prst="rect">
            <a:avLst/>
          </a:prstGeom>
        </p:spPr>
      </p:pic>
      <p:sp>
        <p:nvSpPr>
          <p:cNvPr id="5" name="TextBox 4"/>
          <p:cNvSpPr txBox="1"/>
          <p:nvPr/>
        </p:nvSpPr>
        <p:spPr>
          <a:xfrm>
            <a:off x="4800600" y="2590800"/>
            <a:ext cx="3581400" cy="1200329"/>
          </a:xfrm>
          <a:prstGeom prst="rect">
            <a:avLst/>
          </a:prstGeom>
          <a:noFill/>
        </p:spPr>
        <p:txBody>
          <a:bodyPr wrap="square" rtlCol="0">
            <a:spAutoFit/>
          </a:bodyPr>
          <a:lstStyle/>
          <a:p>
            <a:r>
              <a:rPr lang="en-US" dirty="0" smtClean="0"/>
              <a:t>Patterning the surface geometry first speeds up regeneration time when flexing the model to different diameter values.</a:t>
            </a:r>
            <a:endParaRPr lang="en-US" dirty="0"/>
          </a:p>
        </p:txBody>
      </p:sp>
      <p:sp>
        <p:nvSpPr>
          <p:cNvPr id="6" name="TextBox 5"/>
          <p:cNvSpPr txBox="1"/>
          <p:nvPr/>
        </p:nvSpPr>
        <p:spPr>
          <a:xfrm>
            <a:off x="4876800" y="4114800"/>
            <a:ext cx="3581400" cy="646331"/>
          </a:xfrm>
          <a:prstGeom prst="rect">
            <a:avLst/>
          </a:prstGeom>
          <a:noFill/>
        </p:spPr>
        <p:txBody>
          <a:bodyPr wrap="square" rtlCol="0">
            <a:spAutoFit/>
          </a:bodyPr>
          <a:lstStyle/>
          <a:p>
            <a:r>
              <a:rPr lang="en-US" dirty="0" smtClean="0"/>
              <a:t>Merge each instance into one quilt. Now the hard work is done.</a:t>
            </a:r>
            <a:endParaRPr lang="en-US" dirty="0"/>
          </a:p>
        </p:txBody>
      </p:sp>
    </p:spTree>
    <p:extLst>
      <p:ext uri="{BB962C8B-B14F-4D97-AF65-F5344CB8AC3E}">
        <p14:creationId xmlns:p14="http://schemas.microsoft.com/office/powerpoint/2010/main" val="2194917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752600"/>
            <a:ext cx="7162800" cy="48936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0" y="427534"/>
            <a:ext cx="2491740" cy="3771900"/>
          </a:xfrm>
          <a:prstGeom prst="rect">
            <a:avLst/>
          </a:prstGeom>
        </p:spPr>
      </p:pic>
      <p:sp>
        <p:nvSpPr>
          <p:cNvPr id="7" name="TextBox 6"/>
          <p:cNvSpPr txBox="1"/>
          <p:nvPr/>
        </p:nvSpPr>
        <p:spPr>
          <a:xfrm>
            <a:off x="3200400" y="515034"/>
            <a:ext cx="4419600" cy="707886"/>
          </a:xfrm>
          <a:prstGeom prst="rect">
            <a:avLst/>
          </a:prstGeom>
          <a:noFill/>
        </p:spPr>
        <p:txBody>
          <a:bodyPr wrap="square" rtlCol="0">
            <a:spAutoFit/>
          </a:bodyPr>
          <a:lstStyle/>
          <a:p>
            <a:pPr algn="ctr"/>
            <a:r>
              <a:rPr lang="en-US" sz="2000" dirty="0" smtClean="0"/>
              <a:t>Thicken the merged quilt and use simple extrusion to cut off the ends</a:t>
            </a:r>
            <a:endParaRPr lang="en-US" sz="2000" dirty="0"/>
          </a:p>
        </p:txBody>
      </p:sp>
    </p:spTree>
    <p:extLst>
      <p:ext uri="{BB962C8B-B14F-4D97-AF65-F5344CB8AC3E}">
        <p14:creationId xmlns:p14="http://schemas.microsoft.com/office/powerpoint/2010/main" val="1783485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1376"/>
            <a:ext cx="9144000" cy="6181344"/>
          </a:xfrm>
          <a:prstGeom prst="rect">
            <a:avLst/>
          </a:prstGeom>
        </p:spPr>
      </p:pic>
    </p:spTree>
    <p:extLst>
      <p:ext uri="{BB962C8B-B14F-4D97-AF65-F5344CB8AC3E}">
        <p14:creationId xmlns:p14="http://schemas.microsoft.com/office/powerpoint/2010/main" val="14487376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948" y="997648"/>
            <a:ext cx="6753545" cy="50221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88" y="2597848"/>
            <a:ext cx="2202312" cy="1905000"/>
          </a:xfrm>
          <a:prstGeom prst="rect">
            <a:avLst/>
          </a:prstGeom>
        </p:spPr>
      </p:pic>
      <p:sp>
        <p:nvSpPr>
          <p:cNvPr id="6" name="TextBox 5"/>
          <p:cNvSpPr txBox="1"/>
          <p:nvPr/>
        </p:nvSpPr>
        <p:spPr>
          <a:xfrm>
            <a:off x="38100" y="1193800"/>
            <a:ext cx="2202312" cy="923330"/>
          </a:xfrm>
          <a:prstGeom prst="rect">
            <a:avLst/>
          </a:prstGeom>
          <a:noFill/>
        </p:spPr>
        <p:txBody>
          <a:bodyPr wrap="square" rtlCol="0">
            <a:spAutoFit/>
          </a:bodyPr>
          <a:lstStyle/>
          <a:p>
            <a:r>
              <a:rPr lang="en-US" dirty="0" smtClean="0"/>
              <a:t>Add a datum to be used to define end of </a:t>
            </a:r>
            <a:r>
              <a:rPr lang="en-US" dirty="0" err="1" smtClean="0"/>
              <a:t>toroidal</a:t>
            </a:r>
            <a:r>
              <a:rPr lang="en-US" dirty="0" smtClean="0"/>
              <a:t> bend feature</a:t>
            </a:r>
          </a:p>
        </p:txBody>
      </p:sp>
    </p:spTree>
    <p:extLst>
      <p:ext uri="{BB962C8B-B14F-4D97-AF65-F5344CB8AC3E}">
        <p14:creationId xmlns:p14="http://schemas.microsoft.com/office/powerpoint/2010/main" val="110531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2" y="685800"/>
            <a:ext cx="9018258" cy="5943599"/>
          </a:xfrm>
          <a:prstGeom prst="rect">
            <a:avLst/>
          </a:prstGeom>
        </p:spPr>
      </p:pic>
      <p:sp>
        <p:nvSpPr>
          <p:cNvPr id="4" name="TextBox 3"/>
          <p:cNvSpPr txBox="1"/>
          <p:nvPr/>
        </p:nvSpPr>
        <p:spPr>
          <a:xfrm>
            <a:off x="2438400" y="228600"/>
            <a:ext cx="4038600" cy="400110"/>
          </a:xfrm>
          <a:prstGeom prst="rect">
            <a:avLst/>
          </a:prstGeom>
          <a:noFill/>
        </p:spPr>
        <p:txBody>
          <a:bodyPr wrap="square" rtlCol="0">
            <a:spAutoFit/>
          </a:bodyPr>
          <a:lstStyle/>
          <a:p>
            <a:r>
              <a:rPr lang="en-US" sz="2000" dirty="0" err="1" smtClean="0"/>
              <a:t>Toroidal</a:t>
            </a:r>
            <a:r>
              <a:rPr lang="en-US" sz="2000" dirty="0" smtClean="0"/>
              <a:t> Bend feature definition</a:t>
            </a:r>
            <a:endParaRPr lang="en-US" sz="2000" dirty="0"/>
          </a:p>
        </p:txBody>
      </p:sp>
    </p:spTree>
    <p:extLst>
      <p:ext uri="{BB962C8B-B14F-4D97-AF65-F5344CB8AC3E}">
        <p14:creationId xmlns:p14="http://schemas.microsoft.com/office/powerpoint/2010/main" val="542607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305800" cy="914400"/>
          </a:xfrm>
        </p:spPr>
        <p:txBody>
          <a:bodyPr>
            <a:normAutofit fontScale="90000"/>
          </a:bodyPr>
          <a:lstStyle/>
          <a:p>
            <a:r>
              <a:rPr lang="en-US" sz="4000" dirty="0" smtClean="0"/>
              <a:t>Model Information and Disclaimer</a:t>
            </a:r>
            <a:br>
              <a:rPr lang="en-US" sz="4000" dirty="0" smtClean="0"/>
            </a:br>
            <a:r>
              <a:rPr lang="en-US" sz="1800" dirty="0" smtClean="0"/>
              <a:t>(my apologies for all of the fine print)</a:t>
            </a:r>
            <a:endParaRPr lang="en-US" sz="1800" dirty="0"/>
          </a:p>
        </p:txBody>
      </p:sp>
      <p:sp>
        <p:nvSpPr>
          <p:cNvPr id="5" name="TextBox 4"/>
          <p:cNvSpPr txBox="1"/>
          <p:nvPr/>
        </p:nvSpPr>
        <p:spPr>
          <a:xfrm>
            <a:off x="292100" y="950655"/>
            <a:ext cx="8470900" cy="2554545"/>
          </a:xfrm>
          <a:prstGeom prst="rect">
            <a:avLst/>
          </a:prstGeom>
          <a:noFill/>
        </p:spPr>
        <p:txBody>
          <a:bodyPr wrap="square" rtlCol="0">
            <a:spAutoFit/>
          </a:bodyPr>
          <a:lstStyle/>
          <a:p>
            <a:r>
              <a:rPr lang="en-US" sz="1600" dirty="0" smtClean="0"/>
              <a:t>This PowerPoint file is designed to be a guide to familiarize the user with the Pro/Engineer model included as part of the Open Stent Project. It should be noted that NDC has previously created a Solid Works model as well as an Excel spreadsheet to calculate many of the dimensions and properties of the Open Stent Model. The model shown here is designed to be a stand alone CAD model demonstrating an alternate methodology for creating the Open Stent Design solid model shape using the Pro/Engineer</a:t>
            </a:r>
            <a:r>
              <a:rPr lang="en-US" sz="1600" dirty="0"/>
              <a:t> </a:t>
            </a:r>
            <a:r>
              <a:rPr lang="en-US" sz="1600" dirty="0" smtClean="0"/>
              <a:t>CAD system. It is also limited in that no attempt was made to include material values, this is left to the user. Also the model does not include the effects of any particular Stress-Strain curve on the deflected shape of the stent. </a:t>
            </a:r>
            <a:r>
              <a:rPr lang="en-US" sz="1600" dirty="0"/>
              <a:t>T</a:t>
            </a:r>
            <a:r>
              <a:rPr lang="en-US" sz="1600" dirty="0" smtClean="0"/>
              <a:t>he model is a  parameterized geometric solid  reflecting a crimped state and any number of deployed shapes between the diameters of 1.916 to 8.00 mm.</a:t>
            </a:r>
            <a:endParaRPr lang="en-US" sz="1600" dirty="0"/>
          </a:p>
        </p:txBody>
      </p:sp>
      <p:sp>
        <p:nvSpPr>
          <p:cNvPr id="6" name="TextBox 5"/>
          <p:cNvSpPr txBox="1"/>
          <p:nvPr/>
        </p:nvSpPr>
        <p:spPr>
          <a:xfrm>
            <a:off x="304800" y="3506212"/>
            <a:ext cx="8382000" cy="3046988"/>
          </a:xfrm>
          <a:prstGeom prst="rect">
            <a:avLst/>
          </a:prstGeom>
          <a:noFill/>
        </p:spPr>
        <p:txBody>
          <a:bodyPr wrap="square" rtlCol="0">
            <a:spAutoFit/>
          </a:bodyPr>
          <a:lstStyle/>
          <a:p>
            <a:r>
              <a:rPr lang="en-US" sz="1600" dirty="0" smtClean="0"/>
              <a:t>The Pro/Engineer model should be used in conjunction with the configuration file (stent_config.pro) and layer configuration file (proe_open_stent_layer_file.pro) included as downloadable files from the same website. The Pro/Engineer file should be opened in its own directory which includes the configuration file. Also no attempt to use this model with </a:t>
            </a:r>
            <a:r>
              <a:rPr lang="en-US" sz="1600" dirty="0" err="1" smtClean="0"/>
              <a:t>Windchill</a:t>
            </a:r>
            <a:r>
              <a:rPr lang="en-US" sz="1600" dirty="0" smtClean="0"/>
              <a:t> or any other PTC product has been made. Lastly there is no guarantee of fitness of this CAD model for any purpose other than to generate appropriate solid model geometry within the context of the Open Stent Project. The data is free to use without restriction except as is stated on the Open Stent Design website as previously noted. Otherwise please use this CAD model and feel free to modify and improve it.</a:t>
            </a:r>
          </a:p>
          <a:p>
            <a:endParaRPr lang="en-US" sz="1600" dirty="0"/>
          </a:p>
          <a:p>
            <a:r>
              <a:rPr lang="en-US" sz="1600" dirty="0" smtClean="0"/>
              <a:t>Erik Smith/</a:t>
            </a:r>
            <a:r>
              <a:rPr lang="en-US" sz="1600" dirty="0" err="1" smtClean="0"/>
              <a:t>Teckna</a:t>
            </a:r>
            <a:r>
              <a:rPr lang="en-US" sz="1600" dirty="0" smtClean="0"/>
              <a:t> Incorporated</a:t>
            </a:r>
          </a:p>
          <a:p>
            <a:r>
              <a:rPr lang="en-US" sz="1600" u="sng" dirty="0" smtClean="0"/>
              <a:t>On the web at</a:t>
            </a:r>
            <a:r>
              <a:rPr lang="en-US" sz="1600" dirty="0" smtClean="0"/>
              <a:t>    http://www.teckna3d.com</a:t>
            </a:r>
            <a:endParaRPr lang="en-US" sz="1600" dirty="0"/>
          </a:p>
        </p:txBody>
      </p:sp>
    </p:spTree>
    <p:extLst>
      <p:ext uri="{BB962C8B-B14F-4D97-AF65-F5344CB8AC3E}">
        <p14:creationId xmlns:p14="http://schemas.microsoft.com/office/powerpoint/2010/main" val="277903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8887" y="1"/>
            <a:ext cx="3284113"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22" y="2514600"/>
            <a:ext cx="4300578" cy="4229100"/>
          </a:xfrm>
          <a:prstGeom prst="rect">
            <a:avLst/>
          </a:prstGeom>
        </p:spPr>
      </p:pic>
      <p:cxnSp>
        <p:nvCxnSpPr>
          <p:cNvPr id="5" name="Straight Arrow Connector 4"/>
          <p:cNvCxnSpPr/>
          <p:nvPr/>
        </p:nvCxnSpPr>
        <p:spPr>
          <a:xfrm flipH="1">
            <a:off x="2651041" y="3890244"/>
            <a:ext cx="1006559" cy="53860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73561" y="3351635"/>
            <a:ext cx="822239" cy="1077218"/>
          </a:xfrm>
          <a:prstGeom prst="rect">
            <a:avLst/>
          </a:prstGeom>
          <a:noFill/>
        </p:spPr>
        <p:txBody>
          <a:bodyPr wrap="square" rtlCol="0">
            <a:spAutoFit/>
          </a:bodyPr>
          <a:lstStyle/>
          <a:p>
            <a:r>
              <a:rPr lang="en-US" sz="1600" dirty="0" smtClean="0">
                <a:solidFill>
                  <a:srgbClr val="FF0000"/>
                </a:solidFill>
              </a:rPr>
              <a:t>This surface will</a:t>
            </a:r>
          </a:p>
          <a:p>
            <a:r>
              <a:rPr lang="en-US" sz="1600" dirty="0" smtClean="0">
                <a:solidFill>
                  <a:srgbClr val="FF0000"/>
                </a:solidFill>
              </a:rPr>
              <a:t>be OD</a:t>
            </a:r>
            <a:endParaRPr lang="en-US" sz="1600" dirty="0">
              <a:solidFill>
                <a:srgbClr val="FF0000"/>
              </a:solidFill>
            </a:endParaRPr>
          </a:p>
        </p:txBody>
      </p:sp>
      <p:sp>
        <p:nvSpPr>
          <p:cNvPr id="13" name="TextBox 12"/>
          <p:cNvSpPr txBox="1"/>
          <p:nvPr/>
        </p:nvSpPr>
        <p:spPr>
          <a:xfrm>
            <a:off x="960480" y="1219200"/>
            <a:ext cx="2895600" cy="461665"/>
          </a:xfrm>
          <a:prstGeom prst="rect">
            <a:avLst/>
          </a:prstGeom>
          <a:noFill/>
        </p:spPr>
        <p:txBody>
          <a:bodyPr wrap="square" rtlCol="0">
            <a:spAutoFit/>
          </a:bodyPr>
          <a:lstStyle/>
          <a:p>
            <a:r>
              <a:rPr lang="en-US" sz="2400" dirty="0" err="1" smtClean="0"/>
              <a:t>Toroidal</a:t>
            </a:r>
            <a:r>
              <a:rPr lang="en-US" sz="2400" dirty="0" smtClean="0"/>
              <a:t> Bend Details</a:t>
            </a:r>
            <a:endParaRPr lang="en-US" sz="2400" dirty="0"/>
          </a:p>
        </p:txBody>
      </p:sp>
    </p:spTree>
    <p:extLst>
      <p:ext uri="{BB962C8B-B14F-4D97-AF65-F5344CB8AC3E}">
        <p14:creationId xmlns:p14="http://schemas.microsoft.com/office/powerpoint/2010/main" val="34854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250"/>
                                        <p:tgtEl>
                                          <p:spTgt spid="3"/>
                                        </p:tgtEl>
                                      </p:cBhvr>
                                    </p:animEffect>
                                  </p:childTnLst>
                                </p:cTn>
                              </p:par>
                            </p:childTnLst>
                          </p:cTn>
                        </p:par>
                        <p:par>
                          <p:cTn id="12" fill="hold">
                            <p:stCondLst>
                              <p:cond delay="2250"/>
                            </p:stCondLst>
                            <p:childTnLst>
                              <p:par>
                                <p:cTn id="13" presetID="10" presetClass="entr" presetSubtype="0"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250"/>
                                        <p:tgtEl>
                                          <p:spTgt spid="5"/>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226820"/>
            <a:ext cx="8001000" cy="4792980"/>
          </a:xfrm>
          <a:prstGeom prst="rect">
            <a:avLst/>
          </a:prstGeom>
        </p:spPr>
      </p:pic>
      <p:sp>
        <p:nvSpPr>
          <p:cNvPr id="3" name="TextBox 2"/>
          <p:cNvSpPr txBox="1"/>
          <p:nvPr/>
        </p:nvSpPr>
        <p:spPr>
          <a:xfrm>
            <a:off x="2514600" y="457200"/>
            <a:ext cx="3352800" cy="523220"/>
          </a:xfrm>
          <a:prstGeom prst="rect">
            <a:avLst/>
          </a:prstGeom>
          <a:noFill/>
        </p:spPr>
        <p:txBody>
          <a:bodyPr wrap="square" rtlCol="0">
            <a:spAutoFit/>
          </a:bodyPr>
          <a:lstStyle/>
          <a:p>
            <a:r>
              <a:rPr lang="en-US" sz="2800" dirty="0" err="1" smtClean="0"/>
              <a:t>Toroidal</a:t>
            </a:r>
            <a:r>
              <a:rPr lang="en-US" sz="2800" dirty="0" smtClean="0"/>
              <a:t> Bend Details</a:t>
            </a:r>
            <a:endParaRPr lang="en-US" sz="2800" dirty="0"/>
          </a:p>
        </p:txBody>
      </p:sp>
    </p:spTree>
    <p:extLst>
      <p:ext uri="{BB962C8B-B14F-4D97-AF65-F5344CB8AC3E}">
        <p14:creationId xmlns:p14="http://schemas.microsoft.com/office/powerpoint/2010/main" val="28280539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96" y="918543"/>
            <a:ext cx="8680804" cy="5634657"/>
          </a:xfrm>
          <a:prstGeom prst="rect">
            <a:avLst/>
          </a:prstGeom>
        </p:spPr>
      </p:pic>
      <p:sp>
        <p:nvSpPr>
          <p:cNvPr id="3" name="TextBox 2"/>
          <p:cNvSpPr txBox="1"/>
          <p:nvPr/>
        </p:nvSpPr>
        <p:spPr>
          <a:xfrm>
            <a:off x="2133600" y="304800"/>
            <a:ext cx="4114800" cy="461665"/>
          </a:xfrm>
          <a:prstGeom prst="rect">
            <a:avLst/>
          </a:prstGeom>
          <a:noFill/>
        </p:spPr>
        <p:txBody>
          <a:bodyPr wrap="square" rtlCol="0">
            <a:spAutoFit/>
          </a:bodyPr>
          <a:lstStyle/>
          <a:p>
            <a:r>
              <a:rPr lang="en-US" sz="2400" dirty="0" err="1" smtClean="0"/>
              <a:t>Toroidal</a:t>
            </a:r>
            <a:r>
              <a:rPr lang="en-US" sz="2400" dirty="0" smtClean="0"/>
              <a:t> Bend Feature Details</a:t>
            </a:r>
            <a:endParaRPr lang="en-US" sz="2400" dirty="0"/>
          </a:p>
        </p:txBody>
      </p:sp>
    </p:spTree>
    <p:extLst>
      <p:ext uri="{BB962C8B-B14F-4D97-AF65-F5344CB8AC3E}">
        <p14:creationId xmlns:p14="http://schemas.microsoft.com/office/powerpoint/2010/main" val="3881776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126761"/>
            <a:ext cx="8856653" cy="5197839"/>
          </a:xfrm>
          <a:prstGeom prst="rect">
            <a:avLst/>
          </a:prstGeom>
        </p:spPr>
      </p:pic>
      <p:sp>
        <p:nvSpPr>
          <p:cNvPr id="3" name="TextBox 2"/>
          <p:cNvSpPr txBox="1"/>
          <p:nvPr/>
        </p:nvSpPr>
        <p:spPr>
          <a:xfrm>
            <a:off x="2790026" y="457199"/>
            <a:ext cx="3581400" cy="461665"/>
          </a:xfrm>
          <a:prstGeom prst="rect">
            <a:avLst/>
          </a:prstGeom>
          <a:noFill/>
        </p:spPr>
        <p:txBody>
          <a:bodyPr wrap="square" rtlCol="0">
            <a:spAutoFit/>
          </a:bodyPr>
          <a:lstStyle/>
          <a:p>
            <a:r>
              <a:rPr lang="en-US" sz="2400" dirty="0" smtClean="0"/>
              <a:t>Finished Stent Geometry</a:t>
            </a:r>
            <a:endParaRPr lang="en-US" sz="2400" dirty="0"/>
          </a:p>
        </p:txBody>
      </p:sp>
    </p:spTree>
    <p:extLst>
      <p:ext uri="{BB962C8B-B14F-4D97-AF65-F5344CB8AC3E}">
        <p14:creationId xmlns:p14="http://schemas.microsoft.com/office/powerpoint/2010/main" val="1025514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602" y="347656"/>
            <a:ext cx="3680460" cy="20109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3512" y="347656"/>
            <a:ext cx="2945400" cy="170974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2656698"/>
            <a:ext cx="2590799" cy="154035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23704" y="2583180"/>
            <a:ext cx="2544122" cy="161386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0" y="4800601"/>
            <a:ext cx="2531962" cy="15240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7400" y="5029200"/>
            <a:ext cx="2381562" cy="1480775"/>
          </a:xfrm>
          <a:prstGeom prst="rect">
            <a:avLst/>
          </a:prstGeom>
        </p:spPr>
      </p:pic>
      <p:sp>
        <p:nvSpPr>
          <p:cNvPr id="10" name="TextBox 9"/>
          <p:cNvSpPr txBox="1"/>
          <p:nvPr/>
        </p:nvSpPr>
        <p:spPr>
          <a:xfrm>
            <a:off x="3204258" y="2719721"/>
            <a:ext cx="2129742" cy="1323439"/>
          </a:xfrm>
          <a:prstGeom prst="rect">
            <a:avLst/>
          </a:prstGeom>
          <a:noFill/>
        </p:spPr>
        <p:txBody>
          <a:bodyPr wrap="square" rtlCol="0">
            <a:spAutoFit/>
          </a:bodyPr>
          <a:lstStyle/>
          <a:p>
            <a:r>
              <a:rPr lang="en-US" sz="2000" dirty="0" smtClean="0"/>
              <a:t>Now flex the model between  any value from 1.916 to 8.00 mm</a:t>
            </a:r>
            <a:endParaRPr lang="en-US" sz="2000" dirty="0"/>
          </a:p>
        </p:txBody>
      </p:sp>
      <p:sp>
        <p:nvSpPr>
          <p:cNvPr id="11" name="TextBox 10"/>
          <p:cNvSpPr txBox="1"/>
          <p:nvPr/>
        </p:nvSpPr>
        <p:spPr>
          <a:xfrm>
            <a:off x="3441700" y="6109865"/>
            <a:ext cx="2133600" cy="400110"/>
          </a:xfrm>
          <a:prstGeom prst="rect">
            <a:avLst/>
          </a:prstGeom>
          <a:noFill/>
        </p:spPr>
        <p:txBody>
          <a:bodyPr wrap="square" rtlCol="0">
            <a:spAutoFit/>
          </a:bodyPr>
          <a:lstStyle/>
          <a:p>
            <a:r>
              <a:rPr lang="en-US" sz="1000" i="1" dirty="0" smtClean="0"/>
              <a:t>Note these pictures are for illustration only and not to any relative scale</a:t>
            </a:r>
            <a:endParaRPr lang="en-US" sz="1000" i="1" dirty="0"/>
          </a:p>
        </p:txBody>
      </p:sp>
    </p:spTree>
    <p:extLst>
      <p:ext uri="{BB962C8B-B14F-4D97-AF65-F5344CB8AC3E}">
        <p14:creationId xmlns:p14="http://schemas.microsoft.com/office/powerpoint/2010/main" val="69950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par>
                          <p:cTn id="28" fill="hold">
                            <p:stCondLst>
                              <p:cond delay="6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62000"/>
            <a:ext cx="3428999" cy="5847017"/>
          </a:xfrm>
          <a:prstGeom prst="rect">
            <a:avLst/>
          </a:prstGeom>
        </p:spPr>
      </p:pic>
      <p:sp>
        <p:nvSpPr>
          <p:cNvPr id="3" name="TextBox 2"/>
          <p:cNvSpPr txBox="1"/>
          <p:nvPr/>
        </p:nvSpPr>
        <p:spPr>
          <a:xfrm>
            <a:off x="4114800" y="1905000"/>
            <a:ext cx="4724400" cy="784830"/>
          </a:xfrm>
          <a:prstGeom prst="rect">
            <a:avLst/>
          </a:prstGeom>
          <a:noFill/>
        </p:spPr>
        <p:txBody>
          <a:bodyPr wrap="square" rtlCol="0">
            <a:spAutoFit/>
          </a:bodyPr>
          <a:lstStyle/>
          <a:p>
            <a:r>
              <a:rPr lang="en-US" sz="1500" dirty="0" smtClean="0"/>
              <a:t>There are not a lot of features in the model tree. So once you master  the sketch of the datum curve and the point pattern sketch this is actually a pretty simple model.</a:t>
            </a:r>
            <a:endParaRPr lang="en-US" sz="1500" dirty="0"/>
          </a:p>
        </p:txBody>
      </p:sp>
      <p:sp>
        <p:nvSpPr>
          <p:cNvPr id="9" name="TextBox 8"/>
          <p:cNvSpPr txBox="1"/>
          <p:nvPr/>
        </p:nvSpPr>
        <p:spPr>
          <a:xfrm>
            <a:off x="4800600" y="1295400"/>
            <a:ext cx="2590800" cy="400110"/>
          </a:xfrm>
          <a:prstGeom prst="rect">
            <a:avLst/>
          </a:prstGeom>
          <a:noFill/>
        </p:spPr>
        <p:txBody>
          <a:bodyPr wrap="square" rtlCol="0">
            <a:spAutoFit/>
          </a:bodyPr>
          <a:lstStyle/>
          <a:p>
            <a:r>
              <a:rPr lang="en-US" sz="2000" dirty="0" smtClean="0"/>
              <a:t>Final Model Tree</a:t>
            </a:r>
            <a:endParaRPr lang="en-US" sz="2000" dirty="0"/>
          </a:p>
        </p:txBody>
      </p:sp>
    </p:spTree>
    <p:extLst>
      <p:ext uri="{BB962C8B-B14F-4D97-AF65-F5344CB8AC3E}">
        <p14:creationId xmlns:p14="http://schemas.microsoft.com/office/powerpoint/2010/main" val="1726083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3396" y="376297"/>
            <a:ext cx="7260004" cy="2062103"/>
          </a:xfrm>
          <a:prstGeom prst="rect">
            <a:avLst/>
          </a:prstGeom>
        </p:spPr>
        <p:txBody>
          <a:bodyPr wrap="square">
            <a:spAutoFit/>
          </a:bodyPr>
          <a:lstStyle/>
          <a:p>
            <a:r>
              <a:rPr lang="en-US" sz="1600" dirty="0" smtClean="0"/>
              <a:t>Lastly, </a:t>
            </a:r>
            <a:r>
              <a:rPr lang="en-US" sz="1600" dirty="0"/>
              <a:t>and perhaps this is out of the realm of </a:t>
            </a:r>
            <a:r>
              <a:rPr lang="en-US" sz="1600" dirty="0" smtClean="0"/>
              <a:t>manufacturing possibility ,  </a:t>
            </a:r>
            <a:r>
              <a:rPr lang="en-US" sz="1600" dirty="0"/>
              <a:t>but </a:t>
            </a:r>
            <a:r>
              <a:rPr lang="en-US" sz="1600" dirty="0" smtClean="0"/>
              <a:t>it may </a:t>
            </a:r>
            <a:r>
              <a:rPr lang="en-US" sz="1600" dirty="0"/>
              <a:t>be interesting </a:t>
            </a:r>
            <a:r>
              <a:rPr lang="en-US" sz="1600" dirty="0" smtClean="0"/>
              <a:t>if, somehow, </a:t>
            </a:r>
            <a:r>
              <a:rPr lang="en-US" sz="1600" dirty="0"/>
              <a:t>the deployed shape could be mapped </a:t>
            </a:r>
            <a:r>
              <a:rPr lang="en-US" sz="1600" dirty="0" smtClean="0"/>
              <a:t>onto </a:t>
            </a:r>
            <a:r>
              <a:rPr lang="en-US" sz="1600" dirty="0"/>
              <a:t>a datum surface that would be shaped to a match particular individual’s MRI data (imported like scan data). </a:t>
            </a:r>
            <a:r>
              <a:rPr lang="en-US" sz="1600" dirty="0" smtClean="0"/>
              <a:t>Geometrically </a:t>
            </a:r>
            <a:r>
              <a:rPr lang="en-US" sz="1600" dirty="0"/>
              <a:t>that could be </a:t>
            </a:r>
            <a:r>
              <a:rPr lang="en-US" sz="1600" dirty="0" smtClean="0"/>
              <a:t>done with a simple manipulation of the </a:t>
            </a:r>
            <a:r>
              <a:rPr lang="en-US" sz="1600" dirty="0" err="1" smtClean="0"/>
              <a:t>toroidal</a:t>
            </a:r>
            <a:r>
              <a:rPr lang="en-US" sz="1600" dirty="0" smtClean="0"/>
              <a:t> bend feature as shown below. </a:t>
            </a:r>
            <a:r>
              <a:rPr lang="en-US" sz="1600" dirty="0" smtClean="0"/>
              <a:t>The difficulty would </a:t>
            </a:r>
            <a:r>
              <a:rPr lang="en-US" sz="1600" dirty="0" smtClean="0"/>
              <a:t>be </a:t>
            </a:r>
            <a:r>
              <a:rPr lang="en-US" sz="1600" dirty="0" smtClean="0"/>
              <a:t>probably be in manufacturing such a deployed shape from something that works in a guide wire mechanism…it may not even be possible. </a:t>
            </a:r>
            <a:r>
              <a:rPr lang="en-US" sz="1600" dirty="0" smtClean="0"/>
              <a:t>But if it could be, then </a:t>
            </a:r>
            <a:r>
              <a:rPr lang="en-US" sz="1600" dirty="0" smtClean="0"/>
              <a:t>stents </a:t>
            </a:r>
            <a:r>
              <a:rPr lang="en-US" sz="1600" dirty="0" smtClean="0"/>
              <a:t>could be custom made to suit a particular individual’s or a typical aggregate  arterial  shape.</a:t>
            </a:r>
            <a:endParaRPr lang="en-US" sz="1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396" y="2590800"/>
            <a:ext cx="7457656" cy="3810000"/>
          </a:xfrm>
          <a:prstGeom prst="rect">
            <a:avLst/>
          </a:prstGeom>
        </p:spPr>
      </p:pic>
    </p:spTree>
    <p:extLst>
      <p:ext uri="{BB962C8B-B14F-4D97-AF65-F5344CB8AC3E}">
        <p14:creationId xmlns:p14="http://schemas.microsoft.com/office/powerpoint/2010/main" val="280537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28600"/>
            <a:ext cx="6705600" cy="1200329"/>
          </a:xfrm>
          <a:prstGeom prst="rect">
            <a:avLst/>
          </a:prstGeom>
          <a:noFill/>
        </p:spPr>
        <p:txBody>
          <a:bodyPr wrap="square" rtlCol="0">
            <a:spAutoFit/>
          </a:bodyPr>
          <a:lstStyle/>
          <a:p>
            <a:pPr algn="ctr"/>
            <a:r>
              <a:rPr lang="en-US" dirty="0" smtClean="0"/>
              <a:t>My thanks to Mr. Craig </a:t>
            </a:r>
            <a:r>
              <a:rPr lang="en-US" dirty="0" err="1" smtClean="0"/>
              <a:t>Bonsignore</a:t>
            </a:r>
            <a:r>
              <a:rPr lang="en-US" dirty="0" smtClean="0"/>
              <a:t> of NDC for providing such a wealth of information on this interesting topic in an open source format.</a:t>
            </a:r>
          </a:p>
          <a:p>
            <a:pPr algn="ctr"/>
            <a:endParaRPr lang="en-US" dirty="0" smtClean="0"/>
          </a:p>
          <a:p>
            <a:pPr algn="ctr"/>
            <a:r>
              <a:rPr lang="en-US" dirty="0" smtClean="0"/>
              <a:t>Please see the Open Stent Design website at:</a:t>
            </a:r>
            <a:endParaRPr lang="en-US" dirty="0"/>
          </a:p>
        </p:txBody>
      </p:sp>
      <p:sp>
        <p:nvSpPr>
          <p:cNvPr id="3" name="TextBox 2"/>
          <p:cNvSpPr txBox="1"/>
          <p:nvPr/>
        </p:nvSpPr>
        <p:spPr>
          <a:xfrm>
            <a:off x="533400" y="1371600"/>
            <a:ext cx="8153400" cy="984885"/>
          </a:xfrm>
          <a:prstGeom prst="rect">
            <a:avLst/>
          </a:prstGeom>
          <a:noFill/>
        </p:spPr>
        <p:txBody>
          <a:bodyPr wrap="square" rtlCol="0">
            <a:spAutoFit/>
          </a:bodyPr>
          <a:lstStyle/>
          <a:p>
            <a:endParaRPr lang="en-US" sz="2400" dirty="0"/>
          </a:p>
          <a:p>
            <a:r>
              <a:rPr lang="en-US" sz="1600" dirty="0">
                <a:hlinkClick r:id="rId2"/>
              </a:rPr>
              <a:t>http://www.nitinol.com/nitinol-university/open-stent-design/introducing-open-stent-design</a:t>
            </a:r>
            <a:endParaRPr lang="en-US" sz="1600" dirty="0"/>
          </a:p>
          <a:p>
            <a:endParaRPr lang="en-US" dirty="0"/>
          </a:p>
        </p:txBody>
      </p:sp>
      <p:sp>
        <p:nvSpPr>
          <p:cNvPr id="4" name="TextBox 3"/>
          <p:cNvSpPr txBox="1"/>
          <p:nvPr/>
        </p:nvSpPr>
        <p:spPr>
          <a:xfrm>
            <a:off x="685800" y="2438400"/>
            <a:ext cx="7696200" cy="646331"/>
          </a:xfrm>
          <a:prstGeom prst="rect">
            <a:avLst/>
          </a:prstGeom>
          <a:noFill/>
        </p:spPr>
        <p:txBody>
          <a:bodyPr wrap="square" rtlCol="0">
            <a:spAutoFit/>
          </a:bodyPr>
          <a:lstStyle/>
          <a:p>
            <a:r>
              <a:rPr lang="en-US" dirty="0" smtClean="0"/>
              <a:t>Don’t forget the model and the configuration files are available using the following link</a:t>
            </a:r>
            <a:r>
              <a:rPr lang="en-US" dirty="0" smtClean="0"/>
              <a:t>:     </a:t>
            </a:r>
            <a:r>
              <a:rPr lang="en-US" u="sng" dirty="0">
                <a:hlinkClick r:id="rId3"/>
              </a:rPr>
              <a:t>https://github.com/cbonsig/open-stent/</a:t>
            </a:r>
            <a:endParaRPr lang="en-US" dirty="0"/>
          </a:p>
        </p:txBody>
      </p:sp>
      <p:sp>
        <p:nvSpPr>
          <p:cNvPr id="5" name="TextBox 4"/>
          <p:cNvSpPr txBox="1"/>
          <p:nvPr/>
        </p:nvSpPr>
        <p:spPr>
          <a:xfrm>
            <a:off x="698500" y="3200400"/>
            <a:ext cx="7391400" cy="1200329"/>
          </a:xfrm>
          <a:prstGeom prst="rect">
            <a:avLst/>
          </a:prstGeom>
          <a:noFill/>
        </p:spPr>
        <p:txBody>
          <a:bodyPr wrap="square" rtlCol="0">
            <a:spAutoFit/>
          </a:bodyPr>
          <a:lstStyle/>
          <a:p>
            <a:pPr algn="ctr"/>
            <a:r>
              <a:rPr lang="en-US" i="1" dirty="0" smtClean="0"/>
              <a:t>If you have any problems downloading the files you can contact me directly at my email address:</a:t>
            </a:r>
          </a:p>
          <a:p>
            <a:pPr algn="ctr"/>
            <a:endParaRPr lang="en-US" dirty="0" smtClean="0"/>
          </a:p>
          <a:p>
            <a:pPr algn="ctr"/>
            <a:r>
              <a:rPr lang="en-US" dirty="0" smtClean="0"/>
              <a:t>esmith@teckna3d.com</a:t>
            </a:r>
            <a:endParaRPr lang="en-US" dirty="0"/>
          </a:p>
        </p:txBody>
      </p:sp>
      <p:sp>
        <p:nvSpPr>
          <p:cNvPr id="6" name="TextBox 5"/>
          <p:cNvSpPr txBox="1"/>
          <p:nvPr/>
        </p:nvSpPr>
        <p:spPr>
          <a:xfrm>
            <a:off x="800100" y="4572000"/>
            <a:ext cx="7620000" cy="646331"/>
          </a:xfrm>
          <a:prstGeom prst="rect">
            <a:avLst/>
          </a:prstGeom>
          <a:noFill/>
        </p:spPr>
        <p:txBody>
          <a:bodyPr wrap="square" rtlCol="0">
            <a:spAutoFit/>
          </a:bodyPr>
          <a:lstStyle/>
          <a:p>
            <a:pPr algn="ctr"/>
            <a:r>
              <a:rPr lang="en-US" dirty="0" smtClean="0"/>
              <a:t>I am in the process of making a you tube type video of this process so if you want to know when that is available just drop me a line</a:t>
            </a:r>
            <a:endParaRPr lang="en-US" dirty="0"/>
          </a:p>
        </p:txBody>
      </p:sp>
      <p:sp>
        <p:nvSpPr>
          <p:cNvPr id="7" name="TextBox 6"/>
          <p:cNvSpPr txBox="1"/>
          <p:nvPr/>
        </p:nvSpPr>
        <p:spPr>
          <a:xfrm>
            <a:off x="1251609" y="5486400"/>
            <a:ext cx="6285182" cy="369332"/>
          </a:xfrm>
          <a:prstGeom prst="rect">
            <a:avLst/>
          </a:prstGeom>
          <a:noFill/>
        </p:spPr>
        <p:txBody>
          <a:bodyPr wrap="none" rtlCol="0">
            <a:spAutoFit/>
          </a:bodyPr>
          <a:lstStyle/>
          <a:p>
            <a:r>
              <a:rPr lang="en-US" dirty="0" smtClean="0"/>
              <a:t>Thanks Again to NDC and don’t forget to check out my website at</a:t>
            </a:r>
            <a:endParaRPr lang="en-US" dirty="0"/>
          </a:p>
        </p:txBody>
      </p:sp>
      <p:sp>
        <p:nvSpPr>
          <p:cNvPr id="9" name="TextBox 8"/>
          <p:cNvSpPr txBox="1"/>
          <p:nvPr/>
        </p:nvSpPr>
        <p:spPr>
          <a:xfrm>
            <a:off x="2514600" y="6096000"/>
            <a:ext cx="3657600" cy="461665"/>
          </a:xfrm>
          <a:prstGeom prst="rect">
            <a:avLst/>
          </a:prstGeom>
          <a:noFill/>
        </p:spPr>
        <p:txBody>
          <a:bodyPr wrap="square" rtlCol="0">
            <a:spAutoFit/>
          </a:bodyPr>
          <a:lstStyle/>
          <a:p>
            <a:r>
              <a:rPr lang="en-US" sz="2400" dirty="0" smtClean="0">
                <a:hlinkClick r:id="rId4"/>
              </a:rPr>
              <a:t>http</a:t>
            </a:r>
            <a:r>
              <a:rPr lang="en-US" sz="2400" dirty="0">
                <a:hlinkClick r:id="rId4"/>
              </a:rPr>
              <a:t>://</a:t>
            </a:r>
            <a:r>
              <a:rPr lang="en-US" sz="2400" dirty="0" smtClean="0">
                <a:hlinkClick r:id="rId4"/>
              </a:rPr>
              <a:t>www.teckna3d.com</a:t>
            </a:r>
            <a:endParaRPr lang="en-US" sz="2400" dirty="0"/>
          </a:p>
        </p:txBody>
      </p:sp>
    </p:spTree>
    <p:extLst>
      <p:ext uri="{BB962C8B-B14F-4D97-AF65-F5344CB8AC3E}">
        <p14:creationId xmlns:p14="http://schemas.microsoft.com/office/powerpoint/2010/main" val="22426555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Introduction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2286000"/>
            <a:ext cx="6457551" cy="3124200"/>
          </a:xfrm>
        </p:spPr>
      </p:pic>
      <p:sp>
        <p:nvSpPr>
          <p:cNvPr id="5" name="TextBox 4"/>
          <p:cNvSpPr txBox="1"/>
          <p:nvPr/>
        </p:nvSpPr>
        <p:spPr>
          <a:xfrm>
            <a:off x="838200" y="1238071"/>
            <a:ext cx="7315200" cy="1200329"/>
          </a:xfrm>
          <a:prstGeom prst="rect">
            <a:avLst/>
          </a:prstGeom>
          <a:noFill/>
        </p:spPr>
        <p:txBody>
          <a:bodyPr wrap="square" rtlCol="0">
            <a:spAutoFit/>
          </a:bodyPr>
          <a:lstStyle/>
          <a:p>
            <a:r>
              <a:rPr lang="en-US" dirty="0" smtClean="0"/>
              <a:t>Step 1 - load part and configuration files</a:t>
            </a:r>
          </a:p>
          <a:p>
            <a:r>
              <a:rPr lang="en-US" dirty="0"/>
              <a:t>	</a:t>
            </a:r>
            <a:r>
              <a:rPr lang="en-US" dirty="0" smtClean="0"/>
              <a:t>Part file: </a:t>
            </a:r>
            <a:r>
              <a:rPr lang="en-US" dirty="0" err="1" smtClean="0"/>
              <a:t>open_stent_proe.prt</a:t>
            </a:r>
            <a:endParaRPr lang="en-US" dirty="0" smtClean="0"/>
          </a:p>
          <a:p>
            <a:r>
              <a:rPr lang="en-US" dirty="0"/>
              <a:t>	</a:t>
            </a:r>
            <a:r>
              <a:rPr lang="en-US" dirty="0" smtClean="0"/>
              <a:t>Configuration file: stent_config.pro</a:t>
            </a:r>
          </a:p>
          <a:p>
            <a:r>
              <a:rPr lang="en-US" dirty="0"/>
              <a:t>	</a:t>
            </a:r>
            <a:r>
              <a:rPr lang="en-US" dirty="0" smtClean="0"/>
              <a:t>Layer file: proe_open_stent_layer_file.pro</a:t>
            </a:r>
          </a:p>
        </p:txBody>
      </p:sp>
      <p:sp>
        <p:nvSpPr>
          <p:cNvPr id="6" name="TextBox 5"/>
          <p:cNvSpPr txBox="1"/>
          <p:nvPr/>
        </p:nvSpPr>
        <p:spPr>
          <a:xfrm>
            <a:off x="1828800" y="5589032"/>
            <a:ext cx="5334000" cy="369332"/>
          </a:xfrm>
          <a:prstGeom prst="rect">
            <a:avLst/>
          </a:prstGeom>
          <a:noFill/>
        </p:spPr>
        <p:txBody>
          <a:bodyPr wrap="square" rtlCol="0">
            <a:spAutoFit/>
          </a:bodyPr>
          <a:lstStyle/>
          <a:p>
            <a:r>
              <a:rPr lang="en-US" dirty="0" smtClean="0"/>
              <a:t>You should see a model that looks something like this.</a:t>
            </a:r>
            <a:endParaRPr lang="en-US" dirty="0"/>
          </a:p>
        </p:txBody>
      </p:sp>
      <p:sp>
        <p:nvSpPr>
          <p:cNvPr id="7" name="TextBox 6"/>
          <p:cNvSpPr txBox="1"/>
          <p:nvPr/>
        </p:nvSpPr>
        <p:spPr>
          <a:xfrm>
            <a:off x="1295400" y="6096000"/>
            <a:ext cx="7162800" cy="369332"/>
          </a:xfrm>
          <a:prstGeom prst="rect">
            <a:avLst/>
          </a:prstGeom>
          <a:noFill/>
        </p:spPr>
        <p:txBody>
          <a:bodyPr wrap="square" rtlCol="0">
            <a:spAutoFit/>
          </a:bodyPr>
          <a:lstStyle/>
          <a:p>
            <a:r>
              <a:rPr lang="en-US" dirty="0" smtClean="0"/>
              <a:t>Also note I use a black background and a Pre-Wildfire color scheme</a:t>
            </a:r>
            <a:endParaRPr lang="en-US" dirty="0"/>
          </a:p>
        </p:txBody>
      </p:sp>
    </p:spTree>
    <p:extLst>
      <p:ext uri="{BB962C8B-B14F-4D97-AF65-F5344CB8AC3E}">
        <p14:creationId xmlns:p14="http://schemas.microsoft.com/office/powerpoint/2010/main" val="88598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66800" y="12700"/>
            <a:ext cx="73152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Modeling Procedure Overview</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9" y="762000"/>
            <a:ext cx="8998411" cy="5943600"/>
          </a:xfrm>
          <a:prstGeom prst="rect">
            <a:avLst/>
          </a:prstGeom>
        </p:spPr>
      </p:pic>
    </p:spTree>
    <p:extLst>
      <p:ext uri="{BB962C8B-B14F-4D97-AF65-F5344CB8AC3E}">
        <p14:creationId xmlns:p14="http://schemas.microsoft.com/office/powerpoint/2010/main" val="2564124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190500"/>
            <a:ext cx="73152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Part Relations Used</a:t>
            </a:r>
            <a:endParaRPr lang="en-US" sz="3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990600"/>
            <a:ext cx="4406183" cy="4699000"/>
          </a:xfrm>
          <a:prstGeom prst="rect">
            <a:avLst/>
          </a:prstGeom>
        </p:spPr>
      </p:pic>
      <p:sp>
        <p:nvSpPr>
          <p:cNvPr id="5" name="TextBox 4"/>
          <p:cNvSpPr txBox="1"/>
          <p:nvPr/>
        </p:nvSpPr>
        <p:spPr>
          <a:xfrm>
            <a:off x="4572000" y="1168399"/>
            <a:ext cx="4267200" cy="5355312"/>
          </a:xfrm>
          <a:prstGeom prst="rect">
            <a:avLst/>
          </a:prstGeom>
          <a:noFill/>
        </p:spPr>
        <p:txBody>
          <a:bodyPr wrap="square" rtlCol="0">
            <a:spAutoFit/>
          </a:bodyPr>
          <a:lstStyle/>
          <a:p>
            <a:r>
              <a:rPr lang="en-US" dirty="0" smtClean="0"/>
              <a:t> </a:t>
            </a:r>
            <a:r>
              <a:rPr lang="en-US" dirty="0" err="1" smtClean="0"/>
              <a:t>d_tube</a:t>
            </a:r>
            <a:r>
              <a:rPr lang="en-US" dirty="0" smtClean="0"/>
              <a:t>=outer diameter of stent</a:t>
            </a:r>
          </a:p>
          <a:p>
            <a:r>
              <a:rPr lang="en-US" dirty="0" smtClean="0"/>
              <a:t> Y=unrolled length or height</a:t>
            </a:r>
          </a:p>
          <a:p>
            <a:r>
              <a:rPr lang="en-US" dirty="0" smtClean="0"/>
              <a:t> N=number of struts around circumference</a:t>
            </a:r>
          </a:p>
          <a:p>
            <a:r>
              <a:rPr lang="en-US" dirty="0" smtClean="0"/>
              <a:t> </a:t>
            </a:r>
            <a:r>
              <a:rPr lang="en-US" dirty="0" err="1" smtClean="0"/>
              <a:t>half_cell</a:t>
            </a:r>
            <a:r>
              <a:rPr lang="en-US" dirty="0" smtClean="0"/>
              <a:t> height=repeating dimension used</a:t>
            </a:r>
          </a:p>
          <a:p>
            <a:r>
              <a:rPr lang="en-US" dirty="0"/>
              <a:t> </a:t>
            </a:r>
            <a:r>
              <a:rPr lang="en-US" dirty="0" smtClean="0"/>
              <a:t>in creating reference datum curve</a:t>
            </a:r>
          </a:p>
          <a:p>
            <a:r>
              <a:rPr lang="en-US" dirty="0" smtClean="0"/>
              <a:t> </a:t>
            </a:r>
            <a:r>
              <a:rPr lang="en-US" dirty="0" err="1" smtClean="0"/>
              <a:t>w_kerf</a:t>
            </a:r>
            <a:r>
              <a:rPr lang="en-US" dirty="0" smtClean="0"/>
              <a:t>=circumferential gap between struts</a:t>
            </a:r>
          </a:p>
          <a:p>
            <a:r>
              <a:rPr lang="en-US" dirty="0"/>
              <a:t> </a:t>
            </a:r>
            <a:r>
              <a:rPr lang="en-US" dirty="0" smtClean="0"/>
              <a:t>in crimped state</a:t>
            </a:r>
          </a:p>
          <a:p>
            <a:r>
              <a:rPr lang="en-US" dirty="0"/>
              <a:t> </a:t>
            </a:r>
            <a:r>
              <a:rPr lang="en-US" dirty="0" err="1" smtClean="0"/>
              <a:t>m_width</a:t>
            </a:r>
            <a:r>
              <a:rPr lang="en-US" dirty="0" smtClean="0"/>
              <a:t>=amount of material removal</a:t>
            </a:r>
          </a:p>
          <a:p>
            <a:r>
              <a:rPr lang="en-US" dirty="0"/>
              <a:t> </a:t>
            </a:r>
            <a:r>
              <a:rPr lang="en-US" dirty="0" smtClean="0"/>
              <a:t>from feature widths</a:t>
            </a:r>
          </a:p>
          <a:p>
            <a:r>
              <a:rPr lang="en-US" dirty="0"/>
              <a:t> </a:t>
            </a:r>
            <a:r>
              <a:rPr lang="en-US" dirty="0" err="1" smtClean="0"/>
              <a:t>w_strut</a:t>
            </a:r>
            <a:r>
              <a:rPr lang="en-US" dirty="0" smtClean="0"/>
              <a:t>=width of strut in finished state</a:t>
            </a:r>
          </a:p>
          <a:p>
            <a:r>
              <a:rPr lang="en-US" dirty="0"/>
              <a:t> </a:t>
            </a:r>
            <a:r>
              <a:rPr lang="en-US" dirty="0" err="1" smtClean="0"/>
              <a:t>inner_radius</a:t>
            </a:r>
            <a:r>
              <a:rPr lang="en-US" dirty="0" smtClean="0"/>
              <a:t>=inner radius of an apex</a:t>
            </a:r>
          </a:p>
          <a:p>
            <a:endParaRPr lang="en-US" dirty="0"/>
          </a:p>
          <a:p>
            <a:r>
              <a:rPr lang="en-US" dirty="0" smtClean="0"/>
              <a:t>Also note Pro/E model is meant to  reflect</a:t>
            </a:r>
          </a:p>
          <a:p>
            <a:r>
              <a:rPr lang="en-US" dirty="0" smtClean="0"/>
              <a:t>the finished state of the stent</a:t>
            </a:r>
          </a:p>
          <a:p>
            <a:endParaRPr lang="en-US" dirty="0"/>
          </a:p>
          <a:p>
            <a:r>
              <a:rPr lang="en-US" dirty="0" smtClean="0"/>
              <a:t>For a more detailed explanation of all variables please see the Open Stent Design web site at</a:t>
            </a:r>
          </a:p>
          <a:p>
            <a:r>
              <a:rPr lang="en-US" dirty="0" smtClean="0"/>
              <a:t>www.nitinol.com</a:t>
            </a:r>
            <a:endParaRPr lang="en-US" dirty="0"/>
          </a:p>
        </p:txBody>
      </p:sp>
    </p:spTree>
    <p:extLst>
      <p:ext uri="{BB962C8B-B14F-4D97-AF65-F5344CB8AC3E}">
        <p14:creationId xmlns:p14="http://schemas.microsoft.com/office/powerpoint/2010/main" val="12252411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676400"/>
            <a:ext cx="5247589" cy="3644900"/>
          </a:xfrm>
          <a:prstGeom prst="rect">
            <a:avLst/>
          </a:prstGeom>
        </p:spPr>
      </p:pic>
      <p:sp>
        <p:nvSpPr>
          <p:cNvPr id="3" name="Title 1"/>
          <p:cNvSpPr txBox="1">
            <a:spLocks/>
          </p:cNvSpPr>
          <p:nvPr/>
        </p:nvSpPr>
        <p:spPr>
          <a:xfrm>
            <a:off x="838200" y="762000"/>
            <a:ext cx="7315200" cy="5715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Datum Curve Sketch</a:t>
            </a:r>
            <a:endParaRPr lang="en-US" sz="3600" dirty="0"/>
          </a:p>
        </p:txBody>
      </p:sp>
      <p:sp>
        <p:nvSpPr>
          <p:cNvPr id="6" name="TextBox 5"/>
          <p:cNvSpPr txBox="1"/>
          <p:nvPr/>
        </p:nvSpPr>
        <p:spPr>
          <a:xfrm>
            <a:off x="5638800" y="1701800"/>
            <a:ext cx="2971800" cy="3693319"/>
          </a:xfrm>
          <a:prstGeom prst="rect">
            <a:avLst/>
          </a:prstGeom>
          <a:noFill/>
        </p:spPr>
        <p:txBody>
          <a:bodyPr wrap="square" rtlCol="0">
            <a:spAutoFit/>
          </a:bodyPr>
          <a:lstStyle/>
          <a:p>
            <a:r>
              <a:rPr lang="en-US" dirty="0" smtClean="0"/>
              <a:t>A separate datum curve feature was used for simplicity. This sketch could have been used within the fill feature itself to reduce the number of features. But I just found it easier to keep track of the dimensions using a separate sketched feature. This feature was used as a reference for flat surface “filled” feature later in the model tree.</a:t>
            </a:r>
            <a:endParaRPr lang="en-US" dirty="0"/>
          </a:p>
        </p:txBody>
      </p:sp>
    </p:spTree>
    <p:extLst>
      <p:ext uri="{BB962C8B-B14F-4D97-AF65-F5344CB8AC3E}">
        <p14:creationId xmlns:p14="http://schemas.microsoft.com/office/powerpoint/2010/main" val="3671135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 y="179070"/>
            <a:ext cx="8618220" cy="6499860"/>
          </a:xfrm>
          <a:prstGeom prst="rect">
            <a:avLst/>
          </a:prstGeom>
        </p:spPr>
      </p:pic>
      <p:sp>
        <p:nvSpPr>
          <p:cNvPr id="3" name="TextBox 2"/>
          <p:cNvSpPr txBox="1"/>
          <p:nvPr/>
        </p:nvSpPr>
        <p:spPr>
          <a:xfrm>
            <a:off x="5029200" y="4038600"/>
            <a:ext cx="3200400" cy="2031325"/>
          </a:xfrm>
          <a:prstGeom prst="rect">
            <a:avLst/>
          </a:prstGeom>
          <a:noFill/>
        </p:spPr>
        <p:txBody>
          <a:bodyPr wrap="square" rtlCol="0">
            <a:spAutoFit/>
          </a:bodyPr>
          <a:lstStyle/>
          <a:p>
            <a:r>
              <a:rPr lang="en-US" dirty="0" smtClean="0">
                <a:solidFill>
                  <a:schemeClr val="bg1"/>
                </a:solidFill>
              </a:rPr>
              <a:t>The sketched datum curve is easily “flexed” by changing the parametric value governing the diameter. The height of the sketch is related to the diameter (multiplied by Pi) and divided by the number “N”.</a:t>
            </a:r>
            <a:endParaRPr lang="en-US" dirty="0">
              <a:solidFill>
                <a:schemeClr val="bg1"/>
              </a:solidFill>
            </a:endParaRPr>
          </a:p>
        </p:txBody>
      </p:sp>
    </p:spTree>
    <p:extLst>
      <p:ext uri="{BB962C8B-B14F-4D97-AF65-F5344CB8AC3E}">
        <p14:creationId xmlns:p14="http://schemas.microsoft.com/office/powerpoint/2010/main" val="1365664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219200"/>
            <a:ext cx="2247900" cy="35356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0" y="2514600"/>
            <a:ext cx="6819900" cy="3778104"/>
          </a:xfrm>
          <a:prstGeom prst="rect">
            <a:avLst/>
          </a:prstGeom>
        </p:spPr>
      </p:pic>
      <p:sp>
        <p:nvSpPr>
          <p:cNvPr id="5" name="TextBox 4"/>
          <p:cNvSpPr txBox="1"/>
          <p:nvPr/>
        </p:nvSpPr>
        <p:spPr>
          <a:xfrm>
            <a:off x="2476500" y="1724885"/>
            <a:ext cx="5867400" cy="400110"/>
          </a:xfrm>
          <a:prstGeom prst="rect">
            <a:avLst/>
          </a:prstGeom>
          <a:noFill/>
        </p:spPr>
        <p:txBody>
          <a:bodyPr wrap="square" rtlCol="0">
            <a:spAutoFit/>
          </a:bodyPr>
          <a:lstStyle/>
          <a:p>
            <a:r>
              <a:rPr lang="en-US" sz="2000" dirty="0" smtClean="0"/>
              <a:t>Datum curve is mirrored about datum “CELL_CL”</a:t>
            </a:r>
            <a:endParaRPr lang="en-US" sz="2000" dirty="0"/>
          </a:p>
        </p:txBody>
      </p:sp>
      <p:sp>
        <p:nvSpPr>
          <p:cNvPr id="8" name="Down Arrow 7"/>
          <p:cNvSpPr/>
          <p:nvPr/>
        </p:nvSpPr>
        <p:spPr>
          <a:xfrm rot="4474189">
            <a:off x="1530735" y="1475312"/>
            <a:ext cx="354502" cy="1521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34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250"/>
                                        <p:tgtEl>
                                          <p:spTgt spid="3"/>
                                        </p:tgtEl>
                                      </p:cBhvr>
                                    </p:animEffect>
                                  </p:childTnLst>
                                </p:cTn>
                              </p:par>
                            </p:childTnLst>
                          </p:cTn>
                        </p:par>
                        <p:par>
                          <p:cTn id="12" fill="hold">
                            <p:stCondLst>
                              <p:cond delay="3750"/>
                            </p:stCondLst>
                            <p:childTnLst>
                              <p:par>
                                <p:cTn id="13" presetID="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 y="800100"/>
            <a:ext cx="2476500" cy="34975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399" y="1905000"/>
            <a:ext cx="6402839" cy="4419600"/>
          </a:xfrm>
          <a:prstGeom prst="rect">
            <a:avLst/>
          </a:prstGeom>
        </p:spPr>
      </p:pic>
      <p:sp>
        <p:nvSpPr>
          <p:cNvPr id="10" name="TextBox 9"/>
          <p:cNvSpPr txBox="1"/>
          <p:nvPr/>
        </p:nvSpPr>
        <p:spPr>
          <a:xfrm>
            <a:off x="2971800" y="736937"/>
            <a:ext cx="5029200" cy="1015663"/>
          </a:xfrm>
          <a:prstGeom prst="rect">
            <a:avLst/>
          </a:prstGeom>
          <a:noFill/>
        </p:spPr>
        <p:txBody>
          <a:bodyPr wrap="square" rtlCol="0">
            <a:spAutoFit/>
          </a:bodyPr>
          <a:lstStyle/>
          <a:p>
            <a:r>
              <a:rPr lang="en-US" sz="2000" dirty="0" smtClean="0"/>
              <a:t>Flat surface feature created using “Edit/Fill” feature and use edge tool referencing previously constructed datum curves. </a:t>
            </a:r>
            <a:endParaRPr lang="en-US" sz="2000" dirty="0"/>
          </a:p>
        </p:txBody>
      </p:sp>
      <p:sp>
        <p:nvSpPr>
          <p:cNvPr id="12" name="TextBox 11"/>
          <p:cNvSpPr txBox="1"/>
          <p:nvPr/>
        </p:nvSpPr>
        <p:spPr>
          <a:xfrm>
            <a:off x="228600" y="4724400"/>
            <a:ext cx="1447800" cy="1569660"/>
          </a:xfrm>
          <a:prstGeom prst="rect">
            <a:avLst/>
          </a:prstGeom>
          <a:noFill/>
        </p:spPr>
        <p:txBody>
          <a:bodyPr wrap="square" rtlCol="0">
            <a:spAutoFit/>
          </a:bodyPr>
          <a:lstStyle/>
          <a:p>
            <a:r>
              <a:rPr lang="en-US" sz="1600" dirty="0" smtClean="0"/>
              <a:t>The fill feature was constructed on a separate plane for visual clarity only.</a:t>
            </a:r>
            <a:endParaRPr lang="en-US" sz="1600" dirty="0"/>
          </a:p>
        </p:txBody>
      </p:sp>
    </p:spTree>
    <p:extLst>
      <p:ext uri="{BB962C8B-B14F-4D97-AF65-F5344CB8AC3E}">
        <p14:creationId xmlns:p14="http://schemas.microsoft.com/office/powerpoint/2010/main" val="132245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1623</TotalTime>
  <Words>1208</Words>
  <Application>Microsoft Office PowerPoint</Application>
  <PresentationFormat>On-screen Show (4:3)</PresentationFormat>
  <Paragraphs>82</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Pro/Engineer CAD model for the Open Stent project prepared by: Erik Smith of Teckna Inc. http://www.teckna3d.com</vt:lpstr>
      <vt:lpstr>Model Information and Disclaimer (my apologies for all of the fine print)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Pro/Engineer CAD model for the Open Stent project prepared by Erik Smith of Teckna Incorporated</dc:title>
  <dc:creator>User</dc:creator>
  <cp:lastModifiedBy>User</cp:lastModifiedBy>
  <cp:revision>67</cp:revision>
  <dcterms:created xsi:type="dcterms:W3CDTF">2013-02-26T20:40:21Z</dcterms:created>
  <dcterms:modified xsi:type="dcterms:W3CDTF">2013-03-05T19:23:03Z</dcterms:modified>
</cp:coreProperties>
</file>